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87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0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77160" y="4187520"/>
            <a:ext cx="85960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08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08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080" cy="612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08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85960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0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77160" y="4187520"/>
            <a:ext cx="85960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08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080" cy="612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85960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6"/>
          <p:cNvGrpSpPr/>
          <p:nvPr/>
        </p:nvGrpSpPr>
        <p:grpSpPr>
          <a:xfrm>
            <a:off x="0" y="-8640"/>
            <a:ext cx="12191400" cy="6866640"/>
            <a:chOff x="0" y="-8640"/>
            <a:chExt cx="12191400" cy="6866640"/>
          </a:xfrm>
        </p:grpSpPr>
        <p:sp>
          <p:nvSpPr>
            <p:cNvPr id="110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1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D9D9D9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2" name="Rectangle 23"/>
            <p:cNvSpPr/>
            <p:nvPr/>
          </p:nvSpPr>
          <p:spPr>
            <a:xfrm>
              <a:off x="9181440" y="-8640"/>
              <a:ext cx="3006720" cy="686592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3" name="Rectangle 25"/>
            <p:cNvSpPr/>
            <p:nvPr/>
          </p:nvSpPr>
          <p:spPr>
            <a:xfrm>
              <a:off x="9603360" y="-8640"/>
              <a:ext cx="2587680" cy="686592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4" name="Isosceles Triangle 23"/>
            <p:cNvSpPr/>
            <p:nvPr/>
          </p:nvSpPr>
          <p:spPr>
            <a:xfrm>
              <a:off x="8932320" y="3048120"/>
              <a:ext cx="3259080" cy="380916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5" name="Rectangle 27"/>
            <p:cNvSpPr/>
            <p:nvPr/>
          </p:nvSpPr>
          <p:spPr>
            <a:xfrm>
              <a:off x="9334440" y="-8640"/>
              <a:ext cx="2853720" cy="686592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6" name="Rectangle 28"/>
            <p:cNvSpPr/>
            <p:nvPr/>
          </p:nvSpPr>
          <p:spPr>
            <a:xfrm>
              <a:off x="10898640" y="-8640"/>
              <a:ext cx="1289520" cy="686592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7" name="Rectangle 29"/>
            <p:cNvSpPr/>
            <p:nvPr/>
          </p:nvSpPr>
          <p:spPr>
            <a:xfrm>
              <a:off x="10938960" y="-8640"/>
              <a:ext cx="1249200" cy="686592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8" name="Isosceles Triangle 27"/>
            <p:cNvSpPr/>
            <p:nvPr/>
          </p:nvSpPr>
          <p:spPr>
            <a:xfrm>
              <a:off x="10371600" y="3589920"/>
              <a:ext cx="1816560" cy="3267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Isosceles Triangle 28"/>
            <p:cNvSpPr/>
            <p:nvPr/>
          </p:nvSpPr>
          <p:spPr>
            <a:xfrm>
              <a:off x="0" y="4013280"/>
              <a:ext cx="447840" cy="28440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08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6"/>
          <p:cNvGrpSpPr/>
          <p:nvPr/>
        </p:nvGrpSpPr>
        <p:grpSpPr>
          <a:xfrm>
            <a:off x="0" y="-8640"/>
            <a:ext cx="12191400" cy="6866640"/>
            <a:chOff x="0" y="-8640"/>
            <a:chExt cx="12191400" cy="6866640"/>
          </a:xfrm>
        </p:grpSpPr>
        <p:sp>
          <p:nvSpPr>
            <p:cNvPr id="159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60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D9D9D9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61" name="Rectangle 23"/>
            <p:cNvSpPr/>
            <p:nvPr/>
          </p:nvSpPr>
          <p:spPr>
            <a:xfrm>
              <a:off x="9181440" y="-8640"/>
              <a:ext cx="3006720" cy="686592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2" name="Rectangle 25"/>
            <p:cNvSpPr/>
            <p:nvPr/>
          </p:nvSpPr>
          <p:spPr>
            <a:xfrm>
              <a:off x="9603360" y="-8640"/>
              <a:ext cx="2587680" cy="686592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3" name="Isosceles Triangle 23"/>
            <p:cNvSpPr/>
            <p:nvPr/>
          </p:nvSpPr>
          <p:spPr>
            <a:xfrm>
              <a:off x="8932320" y="3048120"/>
              <a:ext cx="3259080" cy="380916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4" name="Rectangle 27"/>
            <p:cNvSpPr/>
            <p:nvPr/>
          </p:nvSpPr>
          <p:spPr>
            <a:xfrm>
              <a:off x="9334440" y="-8640"/>
              <a:ext cx="2853720" cy="686592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5" name="Rectangle 28"/>
            <p:cNvSpPr/>
            <p:nvPr/>
          </p:nvSpPr>
          <p:spPr>
            <a:xfrm>
              <a:off x="10898640" y="-8640"/>
              <a:ext cx="1289520" cy="686592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6" name="Rectangle 29"/>
            <p:cNvSpPr/>
            <p:nvPr/>
          </p:nvSpPr>
          <p:spPr>
            <a:xfrm>
              <a:off x="10938960" y="-8640"/>
              <a:ext cx="1249200" cy="686592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7" name="Isosceles Triangle 27"/>
            <p:cNvSpPr/>
            <p:nvPr/>
          </p:nvSpPr>
          <p:spPr>
            <a:xfrm>
              <a:off x="10371600" y="3589920"/>
              <a:ext cx="1816560" cy="3267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8" name="Isosceles Triangle 28"/>
            <p:cNvSpPr/>
            <p:nvPr/>
          </p:nvSpPr>
          <p:spPr>
            <a:xfrm>
              <a:off x="0" y="4013280"/>
              <a:ext cx="447840" cy="28440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360" cy="185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7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7.º nível da estrutura de tópicos</a:t>
            </a: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360" cy="185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7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7.º nível da estrutura de tópicos</a:t>
            </a: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360" cy="185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7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7.º nível da estrutura de tópicos</a:t>
            </a:r>
          </a:p>
        </p:txBody>
      </p:sp>
      <p:sp>
        <p:nvSpPr>
          <p:cNvPr id="173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360" cy="185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7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E90533BA-A02E-BF04-A978-991865D2331B}"/>
              </a:ext>
            </a:extLst>
          </p:cNvPr>
          <p:cNvSpPr txBox="1"/>
          <p:nvPr/>
        </p:nvSpPr>
        <p:spPr>
          <a:xfrm>
            <a:off x="2343165" y="3823592"/>
            <a:ext cx="7505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Acadêmicos: Rodrigo Miranda </a:t>
            </a:r>
          </a:p>
          <a:p>
            <a:pPr algn="ctr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Thiago Lopes</a:t>
            </a:r>
          </a:p>
          <a:p>
            <a:pPr algn="ctr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Ygor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Chink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35">
            <a:extLst>
              <a:ext uri="{FF2B5EF4-FFF2-40B4-BE49-F238E27FC236}">
                <a16:creationId xmlns:a16="http://schemas.microsoft.com/office/drawing/2014/main" id="{FB2EA624-A427-A6EF-6438-29DD2AAB2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707" y="5532854"/>
            <a:ext cx="1384584" cy="108887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pt-BR" alt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07D58EF-EB61-B1D2-5E88-C1CD9F685AA0}"/>
              </a:ext>
            </a:extLst>
          </p:cNvPr>
          <p:cNvSpPr txBox="1"/>
          <p:nvPr/>
        </p:nvSpPr>
        <p:spPr>
          <a:xfrm>
            <a:off x="1739696" y="2373201"/>
            <a:ext cx="871260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sz="2800" b="1" kern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SISTEMAS ESTRUTURAIS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DDBA8DF-9C34-ED74-846C-C46A1C6AC307}"/>
              </a:ext>
            </a:extLst>
          </p:cNvPr>
          <p:cNvSpPr txBox="1"/>
          <p:nvPr/>
        </p:nvSpPr>
        <p:spPr>
          <a:xfrm>
            <a:off x="1739694" y="547449"/>
            <a:ext cx="87126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UNIVERSIDADE CATÓLICA DOM BOSCO – UCDB </a:t>
            </a:r>
            <a:b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 DE GRADUAÇÃO EM ENGENHARIA CIVIL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91227" y="18745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b="1" spc="-1" dirty="0">
                <a:solidFill>
                  <a:srgbClr val="000000"/>
                </a:solidFill>
                <a:latin typeface="Trebuchet MS"/>
              </a:rPr>
              <a:t>PRINCESS TOWER</a:t>
            </a:r>
            <a:endParaRPr lang="pt-BR" sz="3600" b="1" spc="-1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311" name="Imagem 310"/>
          <p:cNvPicPr/>
          <p:nvPr/>
        </p:nvPicPr>
        <p:blipFill>
          <a:blip r:embed="rId2"/>
          <a:stretch/>
        </p:blipFill>
        <p:spPr>
          <a:xfrm>
            <a:off x="1007910" y="1641240"/>
            <a:ext cx="3207960" cy="4812840"/>
          </a:xfrm>
          <a:prstGeom prst="rect">
            <a:avLst/>
          </a:prstGeom>
          <a:ln w="0">
            <a:noFill/>
          </a:ln>
        </p:spPr>
      </p:pic>
      <p:pic>
        <p:nvPicPr>
          <p:cNvPr id="312" name="Imagem 311"/>
          <p:cNvPicPr/>
          <p:nvPr/>
        </p:nvPicPr>
        <p:blipFill>
          <a:blip r:embed="rId3"/>
          <a:stretch/>
        </p:blipFill>
        <p:spPr>
          <a:xfrm>
            <a:off x="4546620" y="1641240"/>
            <a:ext cx="4319640" cy="477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m 312"/>
          <p:cNvPicPr/>
          <p:nvPr/>
        </p:nvPicPr>
        <p:blipFill>
          <a:blip r:embed="rId2"/>
          <a:stretch/>
        </p:blipFill>
        <p:spPr>
          <a:xfrm>
            <a:off x="7560000" y="-2160"/>
            <a:ext cx="4679640" cy="6859800"/>
          </a:xfrm>
          <a:prstGeom prst="rect">
            <a:avLst/>
          </a:prstGeom>
          <a:ln w="0">
            <a:noFill/>
          </a:ln>
        </p:spPr>
      </p:pic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705296" y="-311649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t-BR" sz="3600" b="1" spc="-1" dirty="0">
                <a:solidFill>
                  <a:srgbClr val="000000"/>
                </a:solidFill>
                <a:latin typeface="Trebuchet MS"/>
              </a:rPr>
              <a:t>Localização</a:t>
            </a:r>
            <a:r>
              <a:rPr lang="en-US" sz="3600" b="1" spc="-1" dirty="0">
                <a:solidFill>
                  <a:srgbClr val="000000"/>
                </a:solidFill>
                <a:latin typeface="Trebuchet MS"/>
              </a:rPr>
              <a:t> e características</a:t>
            </a:r>
            <a:endParaRPr lang="pt-BR" sz="3600" b="1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705296" y="689316"/>
            <a:ext cx="6162480" cy="601357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800" b="0" strike="noStrike" spc="-1" dirty="0">
                <a:latin typeface="Trebuchet MS"/>
              </a:rPr>
              <a:t>Arranha-céus residencial localizado em Dubai, Emirados Árabes</a:t>
            </a:r>
            <a:r>
              <a:rPr lang="en-US" sz="1800" spc="-1" dirty="0">
                <a:latin typeface="Trebuchet MS"/>
              </a:rPr>
              <a:t>;</a:t>
            </a:r>
            <a:endParaRPr lang="pt-BR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800" b="0" strike="noStrike" spc="-1" dirty="0">
                <a:latin typeface="Trebuchet MS"/>
              </a:rPr>
              <a:t>Obra iniciada em 2006, concluída em 2012;</a:t>
            </a:r>
            <a:endParaRPr lang="pt-BR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800" b="0" strike="noStrike" spc="-1" dirty="0">
                <a:latin typeface="Trebuchet MS"/>
              </a:rPr>
              <a:t>Altura total de 414 metros, 101 andares + 6 pavimentos subterrâneos</a:t>
            </a:r>
            <a:r>
              <a:rPr lang="en-US" sz="1800" spc="-1" dirty="0">
                <a:latin typeface="Trebuchet MS"/>
              </a:rPr>
              <a:t>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800" spc="-1" dirty="0">
                <a:latin typeface="Trebuchet MS"/>
              </a:rPr>
              <a:t>Possui 763 unidades residenciais, 957 vagas de estacionamento e 8 lojas de varejo localizadas no térreo;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sz="1800" spc="-1" dirty="0">
                <a:latin typeface="Trebuchet MS"/>
              </a:rPr>
              <a:t>Foi construído em um terreno de aproximadamente 3475 m² e possui aproximadamente 162.580 m² de área construída;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sz="1800" spc="-1" dirty="0">
                <a:latin typeface="Trebuchet MS"/>
              </a:rPr>
              <a:t>No pico da produção, 2.500 trabalhadores trabalhavam.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800" b="0" strike="noStrike" spc="-1" dirty="0">
                <a:latin typeface="Trebuchet MS"/>
              </a:rPr>
              <a:t>Arquitetura: Eng. Adnan Saffarini Office;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800" spc="-1" dirty="0">
                <a:latin typeface="Trebuchet MS"/>
              </a:rPr>
              <a:t>Engenharia: </a:t>
            </a:r>
            <a:r>
              <a:rPr lang="pt-BR" sz="1800" spc="-1" dirty="0">
                <a:latin typeface="Trebuchet MS"/>
              </a:rPr>
              <a:t>Syed Majid Hashmi como Engenheiro Estrutural Chefe e seu vice-gerente Mohammad Ali Alogaily;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800" spc="-1" dirty="0">
                <a:latin typeface="Trebuchet MS"/>
              </a:rPr>
              <a:t>Proprietário do edifício: Tameer Holding Investment LLC;</a:t>
            </a:r>
            <a:endParaRPr lang="pt-BR" sz="1800" spc="-1" dirty="0">
              <a:latin typeface="Trebuchet MS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800" b="0" strike="noStrike" spc="-1" dirty="0">
                <a:latin typeface="Trebuchet MS"/>
              </a:rPr>
              <a:t>Empreiteiro: Arabian Construction Company.</a:t>
            </a: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lang="pt-BR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m 316"/>
          <p:cNvPicPr/>
          <p:nvPr/>
        </p:nvPicPr>
        <p:blipFill>
          <a:blip r:embed="rId2"/>
          <a:stretch/>
        </p:blipFill>
        <p:spPr>
          <a:xfrm>
            <a:off x="7037599" y="3429000"/>
            <a:ext cx="5154401" cy="342900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 descr="Princess Tower highest world Penthouse floor 86!, Dubai – Preços  atualizados 2022">
            <a:extLst>
              <a:ext uri="{FF2B5EF4-FFF2-40B4-BE49-F238E27FC236}">
                <a16:creationId xmlns:a16="http://schemas.microsoft.com/office/drawing/2014/main" id="{17C137A6-1DEA-433B-7B07-8DDE8699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99" y="0"/>
            <a:ext cx="51544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2318DB29-336C-7A21-4798-CE52BF3C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31" y="-18504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t-BR" sz="3600" b="1" spc="-1" dirty="0">
                <a:solidFill>
                  <a:srgbClr val="000000"/>
                </a:solidFill>
                <a:latin typeface="Trebuchet MS"/>
              </a:rPr>
              <a:t>Características estruturais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79BC0F90-9662-0357-812C-107612212A8C}"/>
              </a:ext>
            </a:extLst>
          </p:cNvPr>
          <p:cNvSpPr txBox="1">
            <a:spLocks/>
          </p:cNvSpPr>
          <p:nvPr/>
        </p:nvSpPr>
        <p:spPr>
          <a:xfrm>
            <a:off x="466145" y="1135080"/>
            <a:ext cx="6162480" cy="601357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sz="1800" spc="-1" dirty="0">
                <a:latin typeface="Trebuchet MS"/>
                <a:ea typeface="+mn-ea"/>
                <a:cs typeface="+mn-cs"/>
              </a:rPr>
              <a:t>A cúpula tem um mastro no topo que pesa 110 toneladas e é feita de alumínio e aço;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sz="1800" spc="-1" dirty="0">
                <a:latin typeface="Trebuchet MS"/>
                <a:ea typeface="+mn-ea"/>
                <a:cs typeface="+mn-cs"/>
              </a:rPr>
              <a:t>A torre é coberta com um revestimento de parede cortina de alumínio e possui um núcleo de concreto e colunas periféricas de concreto com vigas tímpanos.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sz="1800" spc="-1" dirty="0">
                <a:latin typeface="Trebuchet MS"/>
                <a:ea typeface="+mn-ea"/>
                <a:cs typeface="+mn-cs"/>
              </a:rPr>
              <a:t>A chapa de cobertura metálica que se estende desde o núcleo de concreto até as colunas periféricas e as vigas de aço fornecem suporte às lajes.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sz="1800" spc="-1" dirty="0">
                <a:latin typeface="Trebuchet MS"/>
                <a:ea typeface="+mn-ea"/>
                <a:cs typeface="+mn-cs"/>
              </a:rPr>
              <a:t>Cerca de 90.000 m³ de concreto foram utilizados;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sz="1800" spc="-1" dirty="0">
                <a:latin typeface="Trebuchet MS"/>
                <a:ea typeface="+mn-ea"/>
                <a:cs typeface="+mn-cs"/>
              </a:rPr>
              <a:t>Materiais de alta qualidade de todo o mundo foram usados ​​na construção do projeto, como paredes cortinas adquiridas da China, azulejos da Espanha e Itália, entre outros.</a:t>
            </a: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pt-BR" sz="1800" spc="-1" dirty="0">
              <a:solidFill>
                <a:srgbClr val="404040"/>
              </a:solidFill>
              <a:latin typeface="Trebuchet MS"/>
              <a:ea typeface="+mn-ea"/>
              <a:cs typeface="+mn-cs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endParaRPr lang="pt-BR" sz="1800" spc="-1" dirty="0">
              <a:solidFill>
                <a:srgbClr val="404040"/>
              </a:solidFill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2"/>
          <p:cNvSpPr>
            <a:spLocks noGrp="1"/>
          </p:cNvSpPr>
          <p:nvPr>
            <p:ph type="title"/>
          </p:nvPr>
        </p:nvSpPr>
        <p:spPr>
          <a:xfrm>
            <a:off x="573480" y="-26820"/>
            <a:ext cx="859608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pc="-1" dirty="0">
                <a:solidFill>
                  <a:srgbClr val="000000"/>
                </a:solidFill>
                <a:latin typeface="Trebuchet MS"/>
              </a:rPr>
              <a:t>Desafios e soluções encontrados</a:t>
            </a:r>
            <a:endParaRPr lang="pt-BR" sz="3600" b="1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5223302" y="1824078"/>
            <a:ext cx="419436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Trebuchet MS"/>
              </a:rPr>
              <a:t>Desenvolvimento de um método de suspensão para grandes alturas a fim de acomodar o elevador de elevada capacidade.</a:t>
            </a:r>
            <a:endParaRPr lang="pt-BR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Trebuchet MS"/>
              </a:rPr>
              <a:t>Os elevadores KONE JumpLift para utilização durante obras de construção disponibilizaram aos trabalhadores acesso seguro e fácil a novos pisos.</a:t>
            </a:r>
            <a:endParaRPr lang="pt-BR" sz="1800" b="0" strike="noStrike" spc="-1" dirty="0">
              <a:latin typeface="Arial"/>
            </a:endParaRPr>
          </a:p>
        </p:txBody>
      </p:sp>
      <p:sp>
        <p:nvSpPr>
          <p:cNvPr id="320" name="PlaceHolder 1"/>
          <p:cNvSpPr>
            <a:spLocks noGrp="1"/>
          </p:cNvSpPr>
          <p:nvPr>
            <p:ph/>
          </p:nvPr>
        </p:nvSpPr>
        <p:spPr>
          <a:xfrm>
            <a:off x="677160" y="1824078"/>
            <a:ext cx="4194360" cy="388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Trebuchet MS"/>
              </a:rPr>
              <a:t>Instalar um elevador de elevada capacidade que possa chegar ao topo do edifício.</a:t>
            </a:r>
            <a:endParaRPr lang="pt-BR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Trebuchet MS"/>
              </a:rPr>
              <a:t>Completar a instalação de dois elevadores para grandes alturas antes das casas de máquinas permanentes estarem prontas.</a:t>
            </a:r>
            <a:endParaRPr lang="pt-BR" sz="1800" b="0" strike="noStrike" spc="-1" dirty="0">
              <a:latin typeface="Arial"/>
            </a:endParaRPr>
          </a:p>
        </p:txBody>
      </p:sp>
      <p:pic>
        <p:nvPicPr>
          <p:cNvPr id="323" name="Imagem 322"/>
          <p:cNvPicPr/>
          <p:nvPr/>
        </p:nvPicPr>
        <p:blipFill>
          <a:blip r:embed="rId2"/>
          <a:stretch/>
        </p:blipFill>
        <p:spPr>
          <a:xfrm>
            <a:off x="3604763" y="4800198"/>
            <a:ext cx="3466800" cy="903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2505958" y="-419788"/>
            <a:ext cx="8596080" cy="130605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pc="-1" dirty="0">
                <a:solidFill>
                  <a:srgbClr val="000000"/>
                </a:solidFill>
                <a:latin typeface="Trebuchet MS"/>
              </a:rPr>
              <a:t>Curiosidades</a:t>
            </a:r>
            <a:endParaRPr lang="pt-BR" sz="3600" b="1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663093" y="581427"/>
            <a:ext cx="6666175" cy="62765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10000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spc="-1" dirty="0">
                <a:latin typeface="Trebuchet MS"/>
              </a:rPr>
              <a:t>Princess Tower foi o edifício residencial mais alto do mundo de 2012 a 2015;</a:t>
            </a:r>
            <a:endParaRPr lang="en-US" sz="1800" spc="-1" dirty="0">
              <a:latin typeface="Trebuchet MS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spc="-1" dirty="0">
                <a:latin typeface="Trebuchet MS"/>
              </a:rPr>
              <a:t>A torre tem um estilo arquitetônico islâmico que pode ser notado em sua parte superior;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spc="-1" dirty="0">
                <a:latin typeface="Trebuchet MS"/>
              </a:rPr>
              <a:t>Originalmente, o nome seria Al Ameera Tower, mas a tradução para o inglês, Princess Tower, foi escolhida;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spc="-1" dirty="0">
                <a:latin typeface="Trebuchet MS"/>
              </a:rPr>
              <a:t>Foi originalmente planejada para ter apenas 90 andares;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spc="-1" dirty="0">
                <a:latin typeface="Trebuchet MS"/>
              </a:rPr>
              <a:t>Está situada no extremo norte da Marina de Dubai, em uma área conhecida como 'O bloco mais alto do mundo’;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spc="-1" dirty="0">
                <a:latin typeface="Trebuchet MS"/>
              </a:rPr>
              <a:t>Os apartamentos dos andares superiores possuem um sistema de detecção de vento instalado que trava automaticamente as portas de correr para impedir o acesso à varanda com ventos fortes;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spc="-1" dirty="0">
                <a:latin typeface="Trebuchet MS"/>
              </a:rPr>
              <a:t>A cada 25 ou 28 andares, um andar é retirado do uso residencial e é dedicado como andar de serviços, foi construído como se fossem quatro edifícios, um em cima do outro, isso foi feito para a distribuição eficiente de energia e água.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spc="-1" dirty="0">
                <a:latin typeface="Trebuchet MS"/>
              </a:rPr>
              <a:t>Estima-se que a construção da torre tenha custado aproximadamente US$ 210 milhões;</a:t>
            </a:r>
          </a:p>
          <a:p>
            <a:pPr marL="10800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endParaRPr lang="pt-BR" sz="1800" spc="-1" dirty="0">
              <a:latin typeface="Trebuchet MS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t-BR" sz="1800" spc="-1" dirty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326" name="Imagem 325"/>
          <p:cNvPicPr/>
          <p:nvPr/>
        </p:nvPicPr>
        <p:blipFill>
          <a:blip r:embed="rId2"/>
          <a:srcRect b="2887"/>
          <a:stretch/>
        </p:blipFill>
        <p:spPr>
          <a:xfrm>
            <a:off x="7500240" y="0"/>
            <a:ext cx="4691520" cy="683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D34005D-F783-AC10-5037-C53E0848ED6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797960" y="1488960"/>
            <a:ext cx="8596080" cy="3880080"/>
          </a:xfrm>
        </p:spPr>
        <p:txBody>
          <a:bodyPr/>
          <a:lstStyle/>
          <a:p>
            <a:pPr marL="0" indent="0" algn="ctr">
              <a:buNone/>
            </a:pPr>
            <a:r>
              <a:rPr lang="pt-BR" sz="6600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711601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 idx="4294967295"/>
          </p:nvPr>
        </p:nvSpPr>
        <p:spPr>
          <a:xfrm>
            <a:off x="0" y="349250"/>
            <a:ext cx="11029950" cy="7747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 dirty="0">
                <a:solidFill>
                  <a:srgbClr val="000000"/>
                </a:solidFill>
                <a:latin typeface="Trebuchet MS"/>
              </a:rPr>
              <a:t>Localização e características</a:t>
            </a:r>
            <a:endParaRPr lang="pt-BR" sz="3600" b="0" strike="noStrike" spc="-1" dirty="0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idx="4294967295"/>
          </p:nvPr>
        </p:nvSpPr>
        <p:spPr>
          <a:xfrm>
            <a:off x="0" y="2160588"/>
            <a:ext cx="8594725" cy="38798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Hidrelétrica situada na Rússia.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spc="-1" dirty="0">
                <a:latin typeface="Trebuchet MS"/>
              </a:rPr>
              <a:t>E</a:t>
            </a:r>
            <a:r>
              <a:rPr lang="pt-BR" sz="1800" b="0" strike="noStrike" spc="-1" dirty="0">
                <a:latin typeface="Trebuchet MS"/>
              </a:rPr>
              <a:t>stá localizada no rio Yenisei 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Maior Hidroelétrica do país.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7ª maior do mundo.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Entrou em operação em 1985.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Arial"/>
              </a:rPr>
              <a:t>Capacidade de 6.400 MW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Arial"/>
              </a:rPr>
              <a:t>produção média anual é de 23,5 </a:t>
            </a:r>
            <a:r>
              <a:rPr lang="pt-BR" sz="1800" b="0" strike="noStrike" spc="-1" dirty="0" err="1">
                <a:latin typeface="Arial"/>
              </a:rPr>
              <a:t>TWh</a:t>
            </a:r>
            <a:r>
              <a:rPr lang="pt-BR" sz="1800" b="0" strike="noStrike" spc="-1" dirty="0">
                <a:solidFill>
                  <a:srgbClr val="202122"/>
                </a:solidFill>
                <a:latin typeface="Arial"/>
              </a:rPr>
              <a:t>.</a:t>
            </a: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latin typeface="Arial"/>
            </a:endParaRPr>
          </a:p>
        </p:txBody>
      </p:sp>
      <p:pic>
        <p:nvPicPr>
          <p:cNvPr id="266" name="Picture 2" descr="Sayano-Shushenskaya Dam - Super Engineering Website"/>
          <p:cNvPicPr/>
          <p:nvPr/>
        </p:nvPicPr>
        <p:blipFill>
          <a:blip r:embed="rId2"/>
          <a:stretch/>
        </p:blipFill>
        <p:spPr>
          <a:xfrm>
            <a:off x="8019720" y="2339280"/>
            <a:ext cx="4171320" cy="4512600"/>
          </a:xfrm>
          <a:prstGeom prst="rect">
            <a:avLst/>
          </a:prstGeom>
          <a:ln w="0">
            <a:noFill/>
          </a:ln>
        </p:spPr>
      </p:pic>
      <p:pic>
        <p:nvPicPr>
          <p:cNvPr id="267" name="Imagem 5"/>
          <p:cNvPicPr/>
          <p:nvPr/>
        </p:nvPicPr>
        <p:blipFill>
          <a:blip r:embed="rId3"/>
          <a:stretch/>
        </p:blipFill>
        <p:spPr>
          <a:xfrm>
            <a:off x="5312880" y="4358880"/>
            <a:ext cx="2706480" cy="2493360"/>
          </a:xfrm>
          <a:prstGeom prst="rect">
            <a:avLst/>
          </a:prstGeom>
          <a:ln w="0">
            <a:noFill/>
          </a:ln>
        </p:spPr>
      </p:pic>
      <p:pic>
        <p:nvPicPr>
          <p:cNvPr id="268" name="Imagem 7"/>
          <p:cNvPicPr/>
          <p:nvPr/>
        </p:nvPicPr>
        <p:blipFill>
          <a:blip r:embed="rId4"/>
          <a:stretch/>
        </p:blipFill>
        <p:spPr>
          <a:xfrm>
            <a:off x="5312880" y="2339280"/>
            <a:ext cx="2706480" cy="201852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2">
            <a:extLst>
              <a:ext uri="{FF2B5EF4-FFF2-40B4-BE49-F238E27FC236}">
                <a16:creationId xmlns:a16="http://schemas.microsoft.com/office/drawing/2014/main" id="{A3793B7C-94B4-528D-750B-EDFF3ACF1381}"/>
              </a:ext>
            </a:extLst>
          </p:cNvPr>
          <p:cNvSpPr txBox="1">
            <a:spLocks/>
          </p:cNvSpPr>
          <p:nvPr/>
        </p:nvSpPr>
        <p:spPr>
          <a:xfrm>
            <a:off x="581520" y="1548540"/>
            <a:ext cx="10992960" cy="4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b="1" spc="-1" dirty="0">
                <a:latin typeface="Trebuchet MS"/>
              </a:rPr>
              <a:t> SAYANO-SHUSHENSKAYA</a:t>
            </a:r>
            <a:endParaRPr lang="pt-BR" b="1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 idx="4294967295"/>
          </p:nvPr>
        </p:nvSpPr>
        <p:spPr>
          <a:xfrm>
            <a:off x="0" y="33338"/>
            <a:ext cx="6424613" cy="1320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 dirty="0">
                <a:latin typeface="Trebuchet MS"/>
              </a:rPr>
              <a:t>Características estruturais </a:t>
            </a:r>
            <a:endParaRPr lang="pt-BR" sz="3600" b="0" strike="noStrike" spc="-1" dirty="0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idx="4294967295"/>
          </p:nvPr>
        </p:nvSpPr>
        <p:spPr>
          <a:xfrm>
            <a:off x="0" y="831850"/>
            <a:ext cx="6938963" cy="56959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9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Construções da estação incluem:</a:t>
            </a: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1800" b="0" strike="noStrike" spc="-1" dirty="0">
                <a:latin typeface="Trebuchet MS"/>
              </a:rPr>
              <a:t>Barragem, prédio da usina e um vertedouro.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pt-BR" sz="1800" b="0" strike="noStrike" spc="-1" dirty="0">
                <a:latin typeface="Trebuchet MS"/>
              </a:rPr>
              <a:t>Barragem de gravidade em arco.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pt-BR" sz="1800" b="0" strike="noStrike" spc="-1" dirty="0">
                <a:latin typeface="Trebuchet MS"/>
              </a:rPr>
              <a:t>Construção de 1963 – 1978 (15 anos).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pt-BR" sz="1800" b="0" strike="noStrike" spc="-1" dirty="0">
                <a:latin typeface="Rubik"/>
              </a:rPr>
              <a:t>Dimensões:  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"/>
              <a:tabLst>
                <a:tab pos="0" algn="l"/>
              </a:tabLst>
            </a:pPr>
            <a:r>
              <a:rPr lang="pt-BR" sz="1800" b="0" strike="noStrike" spc="-1" dirty="0">
                <a:latin typeface="Arial"/>
              </a:rPr>
              <a:t>242 metros de altura.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"/>
              <a:tabLst>
                <a:tab pos="0" algn="l"/>
              </a:tabLst>
            </a:pPr>
            <a:r>
              <a:rPr lang="pt-BR" sz="1800" b="0" strike="noStrike" spc="-1" dirty="0">
                <a:latin typeface="Arial"/>
              </a:rPr>
              <a:t>1.066 metros de comprimento de crista.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"/>
              <a:tabLst>
                <a:tab pos="0" algn="l"/>
              </a:tabLst>
            </a:pPr>
            <a:r>
              <a:rPr lang="pt-BR" sz="1800" b="0" strike="noStrike" spc="-1" dirty="0">
                <a:latin typeface="Arial"/>
              </a:rPr>
              <a:t>25m de largura de crista.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"/>
              <a:tabLst>
                <a:tab pos="0" algn="l"/>
              </a:tabLst>
            </a:pPr>
            <a:r>
              <a:rPr lang="pt-BR" sz="1800" b="0" strike="noStrike" spc="-1" dirty="0">
                <a:latin typeface="Arial"/>
              </a:rPr>
              <a:t>105,7m de largura de base.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"/>
              <a:tabLst>
                <a:tab pos="0" algn="l"/>
              </a:tabLst>
            </a:pPr>
            <a:r>
              <a:rPr lang="pt-BR" sz="1800" b="0" strike="noStrike" spc="-1" dirty="0">
                <a:latin typeface="Arial"/>
              </a:rPr>
              <a:t>246,1m de comprimento.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pt-BR" sz="1800" b="0" strike="noStrike" spc="-1" dirty="0">
                <a:latin typeface="Arial"/>
              </a:rPr>
              <a:t>pressão da água para a barragem é de aproximadamente 30 milhões de toneladas.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pt-BR" sz="1800" b="0" strike="noStrike" spc="-1" dirty="0">
                <a:latin typeface="Rubik"/>
              </a:rPr>
              <a:t>construída para resistir "com segurança" a terremotos de até 8 na escala Richter.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pt-BR" sz="1800" b="0" strike="noStrike" spc="-1" dirty="0">
                <a:latin typeface="Rubik"/>
              </a:rPr>
              <a:t>Foram utilizados 9,1 milhões de m³ de concreto.</a:t>
            </a: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1800" b="0" strike="noStrike" spc="-1" dirty="0">
              <a:latin typeface="Arial"/>
            </a:endParaRPr>
          </a:p>
        </p:txBody>
      </p:sp>
      <p:pic>
        <p:nvPicPr>
          <p:cNvPr id="272" name="Picture 2" descr="Vertedouro Do Hidro Central Elétrica De Sayanoâ€ “Shushenskaya Imagem de  Stock - Imagem de concreto, montanha: 136931037"/>
          <p:cNvPicPr/>
          <p:nvPr/>
        </p:nvPicPr>
        <p:blipFill>
          <a:blip r:embed="rId2"/>
          <a:stretch/>
        </p:blipFill>
        <p:spPr>
          <a:xfrm>
            <a:off x="7365600" y="0"/>
            <a:ext cx="4825800" cy="31788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4" descr="124 fotos de stock e banco de imagens de Sayano Shushenskaya Hydroelectric  Plant - Getty Images"/>
          <p:cNvPicPr/>
          <p:nvPr/>
        </p:nvPicPr>
        <p:blipFill>
          <a:blip r:embed="rId3"/>
          <a:stretch/>
        </p:blipFill>
        <p:spPr>
          <a:xfrm>
            <a:off x="7365600" y="3179520"/>
            <a:ext cx="2566440" cy="367776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Sayano Shushenskaya Dam travel photo | Brodyaga.com image gallery: Russia,  Krasnoyarsk"/>
          <p:cNvPicPr/>
          <p:nvPr/>
        </p:nvPicPr>
        <p:blipFill>
          <a:blip r:embed="rId4"/>
          <a:stretch/>
        </p:blipFill>
        <p:spPr>
          <a:xfrm>
            <a:off x="9932400" y="3179520"/>
            <a:ext cx="2258640" cy="367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8594725" cy="1320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 dirty="0">
                <a:latin typeface="Trebuchet MS"/>
              </a:rPr>
              <a:t>Características estruturais </a:t>
            </a:r>
            <a:endParaRPr lang="pt-BR" sz="3600" b="0" strike="noStrike" spc="-1" dirty="0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idx="4294967295"/>
          </p:nvPr>
        </p:nvSpPr>
        <p:spPr>
          <a:xfrm>
            <a:off x="0" y="1012825"/>
            <a:ext cx="6030913" cy="388143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>
                <a:solidFill>
                  <a:srgbClr val="404040"/>
                </a:solidFill>
                <a:latin typeface="Trebuchet MS"/>
              </a:rPr>
              <a:t>Comprimento do canal da comporta até o gerador de 620 pés (188m).</a:t>
            </a:r>
            <a:endParaRPr lang="pt-BR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>
                <a:solidFill>
                  <a:srgbClr val="404040"/>
                </a:solidFill>
                <a:latin typeface="Trebuchet MS"/>
              </a:rPr>
              <a:t>Faixa recomendada de MW &gt;600 e &lt;700.</a:t>
            </a:r>
            <a:endParaRPr lang="pt-BR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>
                <a:solidFill>
                  <a:srgbClr val="404040"/>
                </a:solidFill>
                <a:latin typeface="Trebuchet MS"/>
              </a:rPr>
              <a:t>A sala das turbinas foi utilizado elementos metálicos unificados do instituto de arquitetura.</a:t>
            </a:r>
            <a:endParaRPr lang="pt-BR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>
                <a:solidFill>
                  <a:srgbClr val="404040"/>
                </a:solidFill>
                <a:latin typeface="Trebuchet MS"/>
              </a:rPr>
              <a:t>Sua estrutura foi calculada para cargas de pessoas, de vento e neve, faltando cargas considerativas geradas pelo processo hídrico. </a:t>
            </a:r>
            <a:endParaRPr lang="pt-BR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>
                <a:solidFill>
                  <a:srgbClr val="404040"/>
                </a:solidFill>
                <a:latin typeface="Trebuchet MS"/>
              </a:rPr>
              <a:t>Revisão na estrutura a cada 3 anos.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4E5F5490-DE81-41C4-B423-5D1D71281D4D}" type="datetime1">
              <a:rPr lang="pt-BR" sz="900" b="0" strike="noStrike" spc="-1">
                <a:solidFill>
                  <a:srgbClr val="8B8B8B"/>
                </a:solidFill>
                <a:latin typeface="Trebuchet MS"/>
              </a:rPr>
              <a:t>30/11/2022</a:t>
            </a:fld>
            <a:endParaRPr lang="pt-BR" sz="900" b="0" strike="noStrike" spc="-1">
              <a:latin typeface="Times New Roman"/>
            </a:endParaRPr>
          </a:p>
        </p:txBody>
      </p:sp>
      <p:pic>
        <p:nvPicPr>
          <p:cNvPr id="278" name="Imagem 7"/>
          <p:cNvPicPr/>
          <p:nvPr/>
        </p:nvPicPr>
        <p:blipFill>
          <a:blip r:embed="rId2"/>
          <a:stretch/>
        </p:blipFill>
        <p:spPr>
          <a:xfrm>
            <a:off x="6095880" y="1013400"/>
            <a:ext cx="6095160" cy="3278160"/>
          </a:xfrm>
          <a:prstGeom prst="rect">
            <a:avLst/>
          </a:prstGeom>
          <a:ln w="0">
            <a:noFill/>
          </a:ln>
        </p:spPr>
      </p:pic>
      <p:pic>
        <p:nvPicPr>
          <p:cNvPr id="279" name="Imagem 9"/>
          <p:cNvPicPr/>
          <p:nvPr/>
        </p:nvPicPr>
        <p:blipFill>
          <a:blip r:embed="rId3"/>
          <a:stretch/>
        </p:blipFill>
        <p:spPr>
          <a:xfrm>
            <a:off x="6095880" y="4292280"/>
            <a:ext cx="3025080" cy="2565000"/>
          </a:xfrm>
          <a:prstGeom prst="rect">
            <a:avLst/>
          </a:prstGeom>
          <a:ln w="0">
            <a:noFill/>
          </a:ln>
        </p:spPr>
      </p:pic>
      <p:pic>
        <p:nvPicPr>
          <p:cNvPr id="280" name="Imagem 11"/>
          <p:cNvPicPr/>
          <p:nvPr/>
        </p:nvPicPr>
        <p:blipFill>
          <a:blip r:embed="rId4"/>
          <a:stretch/>
        </p:blipFill>
        <p:spPr>
          <a:xfrm>
            <a:off x="9121680" y="4292280"/>
            <a:ext cx="3069720" cy="2565000"/>
          </a:xfrm>
          <a:prstGeom prst="rect">
            <a:avLst/>
          </a:prstGeom>
          <a:ln w="0">
            <a:noFill/>
          </a:ln>
        </p:spPr>
      </p:pic>
      <p:pic>
        <p:nvPicPr>
          <p:cNvPr id="281" name="Imagem 13"/>
          <p:cNvPicPr/>
          <p:nvPr/>
        </p:nvPicPr>
        <p:blipFill>
          <a:blip r:embed="rId5"/>
          <a:stretch/>
        </p:blipFill>
        <p:spPr>
          <a:xfrm>
            <a:off x="0" y="4292280"/>
            <a:ext cx="6095160" cy="2565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6259513" cy="1320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 dirty="0">
                <a:solidFill>
                  <a:srgbClr val="000000"/>
                </a:solidFill>
                <a:latin typeface="Trebuchet MS"/>
              </a:rPr>
              <a:t>Mão de obra </a:t>
            </a:r>
            <a:endParaRPr lang="pt-BR" sz="3600" b="0" strike="noStrike" spc="-1" dirty="0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idx="4294967295"/>
          </p:nvPr>
        </p:nvSpPr>
        <p:spPr>
          <a:xfrm>
            <a:off x="0" y="1476375"/>
            <a:ext cx="5578475" cy="388143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0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Rubik"/>
              </a:rPr>
              <a:t>Hidroelétricas começaram com barracas e quartéis improvisados.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1" strike="noStrike" spc="-1" dirty="0" err="1">
                <a:latin typeface="Rubik"/>
              </a:rPr>
              <a:t>Komsomol</a:t>
            </a:r>
            <a:r>
              <a:rPr lang="pt-BR" sz="1800" b="1" strike="noStrike" spc="-1" dirty="0">
                <a:latin typeface="Rubik"/>
              </a:rPr>
              <a:t>-edifício da juventude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Rubik"/>
              </a:rPr>
              <a:t>120 famílias receberam chaves dos apartamentos em 18 casas de madeira. 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Rubik"/>
              </a:rPr>
              <a:t>Infraestrutura construída: escola, cantina, loja, balneário, jardim de infância e etc.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Trabalhadores constituídos por jovens comunistas </a:t>
            </a:r>
            <a:r>
              <a:rPr lang="pt-BR" sz="1800" b="0" strike="noStrike" spc="-1" dirty="0" err="1">
                <a:latin typeface="Trebuchet MS"/>
              </a:rPr>
              <a:t>lenistas</a:t>
            </a:r>
            <a:r>
              <a:rPr lang="pt-BR" sz="1800" b="0" strike="noStrike" spc="-1" dirty="0">
                <a:latin typeface="Trebuchet MS"/>
              </a:rPr>
              <a:t>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Formação junto com a construção.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Mulheres = gesseiras e pintoras.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homens = carpinteiros e trabalhadores.</a:t>
            </a: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latin typeface="Arial"/>
            </a:endParaRPr>
          </a:p>
        </p:txBody>
      </p:sp>
      <p:pic>
        <p:nvPicPr>
          <p:cNvPr id="285" name="Imagem 1"/>
          <p:cNvPicPr/>
          <p:nvPr/>
        </p:nvPicPr>
        <p:blipFill>
          <a:blip r:embed="rId2"/>
          <a:stretch/>
        </p:blipFill>
        <p:spPr>
          <a:xfrm>
            <a:off x="5754960" y="-360"/>
            <a:ext cx="6436440" cy="3289680"/>
          </a:xfrm>
          <a:prstGeom prst="rect">
            <a:avLst/>
          </a:prstGeom>
          <a:ln w="0">
            <a:noFill/>
          </a:ln>
        </p:spPr>
      </p:pic>
      <p:pic>
        <p:nvPicPr>
          <p:cNvPr id="286" name="Imagem 2"/>
          <p:cNvPicPr/>
          <p:nvPr/>
        </p:nvPicPr>
        <p:blipFill>
          <a:blip r:embed="rId3"/>
          <a:stretch/>
        </p:blipFill>
        <p:spPr>
          <a:xfrm>
            <a:off x="5754960" y="3290040"/>
            <a:ext cx="6436440" cy="3567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 idx="4294967295"/>
          </p:nvPr>
        </p:nvSpPr>
        <p:spPr>
          <a:xfrm>
            <a:off x="0" y="68263"/>
            <a:ext cx="8596313" cy="13192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 dirty="0">
                <a:solidFill>
                  <a:srgbClr val="000000"/>
                </a:solidFill>
                <a:latin typeface="Trebuchet MS"/>
              </a:rPr>
              <a:t>Equipamentos</a:t>
            </a:r>
            <a:endParaRPr lang="pt-BR" sz="3600" b="0" strike="noStrike" spc="-1" dirty="0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idx="4294967295"/>
          </p:nvPr>
        </p:nvSpPr>
        <p:spPr>
          <a:xfrm>
            <a:off x="0" y="1135063"/>
            <a:ext cx="2611438" cy="674528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Utilização de muitos portêineres, guindastes e braços mecânicos.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Barcos e botes para apoio e transportes.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Caminhões para transporte de rochas.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Pórticos para aberturas das comportas.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DT1132I –JUMBO para abertura de tuneis.</a:t>
            </a: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latin typeface="Arial"/>
            </a:endParaRPr>
          </a:p>
        </p:txBody>
      </p:sp>
      <p:pic>
        <p:nvPicPr>
          <p:cNvPr id="289" name="Imagem 7"/>
          <p:cNvPicPr/>
          <p:nvPr/>
        </p:nvPicPr>
        <p:blipFill>
          <a:blip r:embed="rId2"/>
          <a:stretch/>
        </p:blipFill>
        <p:spPr>
          <a:xfrm>
            <a:off x="2706840" y="3338640"/>
            <a:ext cx="5244840" cy="3518640"/>
          </a:xfrm>
          <a:prstGeom prst="rect">
            <a:avLst/>
          </a:prstGeom>
          <a:ln w="0">
            <a:noFill/>
          </a:ln>
        </p:spPr>
      </p:pic>
      <p:pic>
        <p:nvPicPr>
          <p:cNvPr id="290" name="Imagem 9"/>
          <p:cNvPicPr/>
          <p:nvPr/>
        </p:nvPicPr>
        <p:blipFill>
          <a:blip r:embed="rId3"/>
          <a:stretch/>
        </p:blipFill>
        <p:spPr>
          <a:xfrm>
            <a:off x="2706840" y="1135080"/>
            <a:ext cx="5183280" cy="2203200"/>
          </a:xfrm>
          <a:prstGeom prst="rect">
            <a:avLst/>
          </a:prstGeom>
          <a:ln w="0">
            <a:noFill/>
          </a:ln>
        </p:spPr>
      </p:pic>
      <p:pic>
        <p:nvPicPr>
          <p:cNvPr id="291" name="Imagem 11"/>
          <p:cNvPicPr/>
          <p:nvPr/>
        </p:nvPicPr>
        <p:blipFill>
          <a:blip r:embed="rId4"/>
          <a:stretch/>
        </p:blipFill>
        <p:spPr>
          <a:xfrm>
            <a:off x="7890840" y="0"/>
            <a:ext cx="432072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C690DD13-2DAF-4798-88DD-A43DE354CC29}" type="datetime1">
              <a:rPr lang="pt-BR" sz="900" b="0" strike="noStrike" spc="-1">
                <a:solidFill>
                  <a:srgbClr val="8B8B8B"/>
                </a:solidFill>
                <a:latin typeface="Trebuchet MS"/>
              </a:rPr>
              <a:t>30/11/2022</a:t>
            </a:fld>
            <a:endParaRPr lang="pt-BR" sz="900" b="0" strike="noStrike" spc="-1">
              <a:latin typeface="Times New Roman"/>
            </a:endParaRPr>
          </a:p>
        </p:txBody>
      </p:sp>
      <p:pic>
        <p:nvPicPr>
          <p:cNvPr id="296" name="Imagem 5"/>
          <p:cNvPicPr/>
          <p:nvPr/>
        </p:nvPicPr>
        <p:blipFill>
          <a:blip r:embed="rId2"/>
          <a:stretch/>
        </p:blipFill>
        <p:spPr>
          <a:xfrm>
            <a:off x="5763960" y="0"/>
            <a:ext cx="6437160" cy="6857280"/>
          </a:xfrm>
          <a:prstGeom prst="rect">
            <a:avLst/>
          </a:prstGeom>
          <a:ln w="0">
            <a:noFill/>
          </a:ln>
        </p:spPr>
      </p:pic>
      <p:pic>
        <p:nvPicPr>
          <p:cNvPr id="297" name="Imagem 7"/>
          <p:cNvPicPr/>
          <p:nvPr/>
        </p:nvPicPr>
        <p:blipFill>
          <a:blip r:embed="rId3"/>
          <a:stretch/>
        </p:blipFill>
        <p:spPr>
          <a:xfrm>
            <a:off x="0" y="0"/>
            <a:ext cx="576324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 idx="4294967295"/>
          </p:nvPr>
        </p:nvSpPr>
        <p:spPr>
          <a:xfrm>
            <a:off x="0" y="23813"/>
            <a:ext cx="5284788" cy="13192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pc="-1" dirty="0">
                <a:solidFill>
                  <a:srgbClr val="000000"/>
                </a:solidFill>
                <a:latin typeface="Trebuchet MS"/>
              </a:rPr>
              <a:t>Curiosidades</a:t>
            </a:r>
          </a:p>
        </p:txBody>
      </p:sp>
      <p:sp>
        <p:nvSpPr>
          <p:cNvPr id="299" name="PlaceHolder 2"/>
          <p:cNvSpPr>
            <a:spLocks noGrp="1"/>
          </p:cNvSpPr>
          <p:nvPr>
            <p:ph idx="4294967295"/>
          </p:nvPr>
        </p:nvSpPr>
        <p:spPr>
          <a:xfrm>
            <a:off x="0" y="779463"/>
            <a:ext cx="4137025" cy="59642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b="0" strike="noStrike" spc="-1" dirty="0">
                <a:latin typeface="Trebuchet MS"/>
              </a:rPr>
              <a:t>Acidente em </a:t>
            </a:r>
            <a:r>
              <a:rPr lang="pt-BR" sz="1800" b="0" strike="noStrike" spc="-1" dirty="0">
                <a:latin typeface="Rubik"/>
              </a:rPr>
              <a:t>17 de agosto de 2009.</a:t>
            </a:r>
            <a:endParaRPr lang="pt-BR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spc="-1" dirty="0">
                <a:latin typeface="Trebuchet MS"/>
              </a:rPr>
              <a:t>Incêndio ocasionado na hidrelétrica de Bratz força Sayano a acionar quase todas as turbinas.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spc="-1" dirty="0">
                <a:latin typeface="Trebuchet MS"/>
              </a:rPr>
              <a:t>Tampa da turbina explode devido ao excesso de vibração ocasionadas pelo gerador juntamente com um rotor de 920 toneladas.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spc="-1" dirty="0">
                <a:latin typeface="Trebuchet MS"/>
              </a:rPr>
              <a:t>Turbinas 2, 7 e 9 foram totalmente destruídas, e as restantes foram danificadas.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spc="-1" dirty="0">
                <a:latin typeface="Trebuchet MS"/>
              </a:rPr>
              <a:t>75 vítimas foram contabilizadas.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spc="-1" dirty="0">
                <a:latin typeface="Trebuchet MS"/>
              </a:rPr>
              <a:t>Mais de 100 toneladas métricas de óleo foram lançados ao rio.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t-BR" sz="1800" spc="-1" dirty="0">
                <a:latin typeface="Trebuchet MS"/>
              </a:rPr>
              <a:t>Prejuízo de mais de 1 bilhão de dólares.</a:t>
            </a:r>
          </a:p>
        </p:txBody>
      </p:sp>
      <p:pic>
        <p:nvPicPr>
          <p:cNvPr id="301" name="Imagem 4"/>
          <p:cNvPicPr/>
          <p:nvPr/>
        </p:nvPicPr>
        <p:blipFill>
          <a:blip r:embed="rId2"/>
          <a:stretch/>
        </p:blipFill>
        <p:spPr>
          <a:xfrm>
            <a:off x="5444280" y="3829320"/>
            <a:ext cx="6746760" cy="3065400"/>
          </a:xfrm>
          <a:prstGeom prst="rect">
            <a:avLst/>
          </a:prstGeom>
          <a:ln w="0">
            <a:noFill/>
          </a:ln>
        </p:spPr>
      </p:pic>
      <p:pic>
        <p:nvPicPr>
          <p:cNvPr id="302" name="Imagem 10"/>
          <p:cNvPicPr/>
          <p:nvPr/>
        </p:nvPicPr>
        <p:blipFill>
          <a:blip r:embed="rId3"/>
          <a:stretch/>
        </p:blipFill>
        <p:spPr>
          <a:xfrm>
            <a:off x="5444280" y="23040"/>
            <a:ext cx="6746760" cy="380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3363D7B-3CE1-4C4D-A031-F1344608B82E}" type="datetime1">
              <a:rPr lang="pt-BR" sz="900" b="0" strike="noStrike" spc="-1">
                <a:solidFill>
                  <a:srgbClr val="8B8B8B"/>
                </a:solidFill>
                <a:latin typeface="Trebuchet MS"/>
              </a:rPr>
              <a:t>30/11/2022</a:t>
            </a:fld>
            <a:endParaRPr lang="pt-BR" sz="900" b="0" strike="noStrike" spc="-1">
              <a:latin typeface="Times New Roman"/>
            </a:endParaRPr>
          </a:p>
        </p:txBody>
      </p:sp>
      <p:pic>
        <p:nvPicPr>
          <p:cNvPr id="306" name="Imagem 7"/>
          <p:cNvPicPr/>
          <p:nvPr/>
        </p:nvPicPr>
        <p:blipFill>
          <a:blip r:embed="rId2"/>
          <a:stretch/>
        </p:blipFill>
        <p:spPr>
          <a:xfrm>
            <a:off x="5967360" y="-25560"/>
            <a:ext cx="6224040" cy="3450600"/>
          </a:xfrm>
          <a:prstGeom prst="rect">
            <a:avLst/>
          </a:prstGeom>
          <a:ln w="0">
            <a:noFill/>
          </a:ln>
        </p:spPr>
      </p:pic>
      <p:pic>
        <p:nvPicPr>
          <p:cNvPr id="307" name="Imagem 9"/>
          <p:cNvPicPr/>
          <p:nvPr/>
        </p:nvPicPr>
        <p:blipFill>
          <a:blip r:embed="rId3"/>
          <a:stretch/>
        </p:blipFill>
        <p:spPr>
          <a:xfrm>
            <a:off x="-138600" y="-49320"/>
            <a:ext cx="6105240" cy="3530160"/>
          </a:xfrm>
          <a:prstGeom prst="rect">
            <a:avLst/>
          </a:prstGeom>
          <a:ln w="0">
            <a:noFill/>
          </a:ln>
        </p:spPr>
      </p:pic>
      <p:pic>
        <p:nvPicPr>
          <p:cNvPr id="308" name="Imagem 11"/>
          <p:cNvPicPr/>
          <p:nvPr/>
        </p:nvPicPr>
        <p:blipFill>
          <a:blip r:embed="rId4"/>
          <a:stretch/>
        </p:blipFill>
        <p:spPr>
          <a:xfrm>
            <a:off x="5967360" y="3432600"/>
            <a:ext cx="6224040" cy="3424680"/>
          </a:xfrm>
          <a:prstGeom prst="rect">
            <a:avLst/>
          </a:prstGeom>
          <a:ln w="0">
            <a:noFill/>
          </a:ln>
        </p:spPr>
      </p:pic>
      <p:pic>
        <p:nvPicPr>
          <p:cNvPr id="309" name="Imagem 13"/>
          <p:cNvPicPr/>
          <p:nvPr/>
        </p:nvPicPr>
        <p:blipFill>
          <a:blip r:embed="rId5"/>
          <a:stretch/>
        </p:blipFill>
        <p:spPr>
          <a:xfrm>
            <a:off x="-138600" y="3429000"/>
            <a:ext cx="6105240" cy="3450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525</TotalTime>
  <Words>923</Words>
  <Application>Microsoft Office PowerPoint</Application>
  <PresentationFormat>Widescreen</PresentationFormat>
  <Paragraphs>98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15</vt:i4>
      </vt:variant>
    </vt:vector>
  </HeadingPairs>
  <TitlesOfParts>
    <vt:vector size="24" baseType="lpstr">
      <vt:lpstr>Arial</vt:lpstr>
      <vt:lpstr>Rubik</vt:lpstr>
      <vt:lpstr>Symbol</vt:lpstr>
      <vt:lpstr>Times New Roman</vt:lpstr>
      <vt:lpstr>Trebuchet MS</vt:lpstr>
      <vt:lpstr>Wingdings</vt:lpstr>
      <vt:lpstr>Wingdings 3</vt:lpstr>
      <vt:lpstr>Office Theme</vt:lpstr>
      <vt:lpstr>Office Theme</vt:lpstr>
      <vt:lpstr>Apresentação do PowerPoint</vt:lpstr>
      <vt:lpstr>Localização e características</vt:lpstr>
      <vt:lpstr>Características estruturais </vt:lpstr>
      <vt:lpstr>Características estruturais </vt:lpstr>
      <vt:lpstr>Mão de obra </vt:lpstr>
      <vt:lpstr>Equipamentos</vt:lpstr>
      <vt:lpstr>Apresentação do PowerPoint</vt:lpstr>
      <vt:lpstr>Curiosidades</vt:lpstr>
      <vt:lpstr>Apresentação do PowerPoint</vt:lpstr>
      <vt:lpstr>PRINCESS TOWER</vt:lpstr>
      <vt:lpstr>Localização e características</vt:lpstr>
      <vt:lpstr>Características estruturais</vt:lpstr>
      <vt:lpstr>Desafios e soluções encontrados</vt:lpstr>
      <vt:lpstr>Curiosidades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SISTEMAS ESTRUTURAIS</dc:title>
  <dc:subject/>
  <dc:creator>Ygor Tavares Chink</dc:creator>
  <dc:description/>
  <cp:lastModifiedBy>Thiago Castilho</cp:lastModifiedBy>
  <cp:revision>9</cp:revision>
  <cp:lastPrinted>2022-11-30T12:50:48Z</cp:lastPrinted>
  <dcterms:created xsi:type="dcterms:W3CDTF">2022-11-28T19:44:53Z</dcterms:created>
  <dcterms:modified xsi:type="dcterms:W3CDTF">2022-11-30T12:51:24Z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9</vt:i4>
  </property>
</Properties>
</file>